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296" r:id="rId3"/>
    <p:sldId id="263" r:id="rId4"/>
    <p:sldId id="265" r:id="rId5"/>
    <p:sldId id="299" r:id="rId6"/>
    <p:sldId id="266" r:id="rId7"/>
    <p:sldId id="268" r:id="rId8"/>
    <p:sldId id="269" r:id="rId9"/>
    <p:sldId id="270" r:id="rId10"/>
    <p:sldId id="271" r:id="rId11"/>
    <p:sldId id="298" r:id="rId12"/>
    <p:sldId id="267" r:id="rId13"/>
    <p:sldId id="272" r:id="rId14"/>
    <p:sldId id="273" r:id="rId15"/>
    <p:sldId id="274" r:id="rId16"/>
    <p:sldId id="300" r:id="rId17"/>
    <p:sldId id="30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3" r:id="rId35"/>
    <p:sldId id="292" r:id="rId36"/>
    <p:sldId id="294" r:id="rId37"/>
    <p:sldId id="295" r:id="rId38"/>
    <p:sldId id="297" r:id="rId39"/>
    <p:sldId id="302" r:id="rId40"/>
    <p:sldId id="303" r:id="rId41"/>
    <p:sldId id="304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5" autoAdjust="0"/>
    <p:restoredTop sz="77184" autoAdjust="0"/>
  </p:normalViewPr>
  <p:slideViewPr>
    <p:cSldViewPr>
      <p:cViewPr>
        <p:scale>
          <a:sx n="75" d="100"/>
          <a:sy n="75" d="100"/>
        </p:scale>
        <p:origin x="98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 работает с разными классами уток, которые плавают по пруду и крякают.</a:t>
            </a:r>
          </a:p>
          <a:p>
            <a:r>
              <a:rPr lang="ru-RU" dirty="0"/>
              <a:t>Уток можно отрисовывать методом </a:t>
            </a:r>
            <a:r>
              <a:rPr lang="en-US" dirty="0"/>
              <a:t>Draw.</a:t>
            </a:r>
            <a:r>
              <a:rPr lang="ru-RU" dirty="0"/>
              <a:t>  Разные типы уток рисуются по-разному. Поэтому метод </a:t>
            </a:r>
            <a:r>
              <a:rPr lang="en-US" dirty="0"/>
              <a:t>Display</a:t>
            </a:r>
            <a:r>
              <a:rPr lang="ru-RU" dirty="0"/>
              <a:t> объявлен чисто виртуальным и реализован в подклассах.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переопределить метод </a:t>
            </a:r>
            <a:r>
              <a:rPr lang="en-US" dirty="0"/>
              <a:t>Fly</a:t>
            </a:r>
            <a:r>
              <a:rPr lang="ru-RU" dirty="0"/>
              <a:t> для резиновых уток, которые не летает.</a:t>
            </a:r>
          </a:p>
          <a:p>
            <a:r>
              <a:rPr lang="ru-RU" dirty="0"/>
              <a:t>Однако это же придётся сделать и для деревянной утки. Более того, деревянные утки не умеют крякать. Для них также придётся переопределить метод </a:t>
            </a:r>
            <a:r>
              <a:rPr lang="en-US" dirty="0"/>
              <a:t>Quack.</a:t>
            </a:r>
          </a:p>
          <a:p>
            <a:r>
              <a:rPr lang="ru-RU" dirty="0"/>
              <a:t>Резиновые утки не крякают, а издают писк. Придётся переопределить </a:t>
            </a:r>
            <a:r>
              <a:rPr lang="en-US" dirty="0"/>
              <a:t>Quack </a:t>
            </a:r>
            <a:r>
              <a:rPr lang="ru-RU" dirty="0"/>
              <a:t>и для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91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Дублирование кода между разными классами уток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Потеря эффективности из-за динамического приведения типа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Неудобный интерфейс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3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Не всегда. Программист может предугадывать изменения ещё на этапе проектирования и сразу предусматривать возможности изменения.</a:t>
            </a:r>
          </a:p>
          <a:p>
            <a:r>
              <a:rPr lang="ru-RU" dirty="0"/>
              <a:t>2. В данном случае </a:t>
            </a:r>
            <a:r>
              <a:rPr lang="en-US" dirty="0"/>
              <a:t>Duck </a:t>
            </a:r>
            <a:r>
              <a:rPr lang="ru-RU" dirty="0"/>
              <a:t>лучше оставить классом. После того, как мы из него отделили изменяемые части, конекретные классы вроде </a:t>
            </a:r>
            <a:r>
              <a:rPr lang="en-US" dirty="0" err="1"/>
              <a:t>MallardDuck</a:t>
            </a:r>
            <a:r>
              <a:rPr lang="ru-RU" dirty="0"/>
              <a:t> унаследуют общие свойства и методы и переопределят методы рисования.</a:t>
            </a:r>
          </a:p>
          <a:p>
            <a:r>
              <a:rPr lang="ru-RU" dirty="0"/>
              <a:t>3. В нашем случае просто совпало, что классы не имеют состояния. Классы поведения могут обладать состоянием: частота взмаха крыльев, количество оставшихся сил у утки.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4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3902-89DB-C589-8905-5002BE5D5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C763F-6B77-9F2F-CD94-05A8D57F1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6CC2-84D3-43A9-43A6-B0D314A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9CAA-9A4B-988E-A843-3F917E66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D580-7DCB-4D79-B1E0-2BD2B16D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9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0C6E-D6D3-FE1B-93CB-CE4BE693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1D3AD-325A-6F60-ECF1-116CE558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DA12-9E1A-1274-DDE6-F7195D4E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DE8B-A8A8-EEC6-17C6-293F5D4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12927-2E05-F212-74C1-7DAD1ABD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3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27878-40FA-D988-AD7E-C2D9188F8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46ACB-F164-A670-45E4-346A73B03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A2EE-D7F8-723A-1DC8-0B0B4559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1759-2B49-CA63-B679-00228D96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2E60-7FEB-7EE0-1B2D-D9B48531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3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5DBA-1DD5-231D-66B7-FE1F0918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1BF5-79AD-3E80-FDE8-4C1D2436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736A9-FEB2-893B-BE6C-A5F2BB73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4247-B564-E897-4B7D-3E43BE42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3D60-A863-1ABA-C0D5-2E0E72B6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80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F5D-EDA2-BEE2-D453-D7EEE972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9FF8-6423-E8CF-7936-C64B1E17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8875-0D21-5788-62A6-9A928D20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CD20-5E4C-7DCD-AD17-7E5332DC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A1E9-EA0F-D719-7C17-53A1A2B0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7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1544-A66D-10A0-1410-D08DF82F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1B97-A286-F954-0004-76A71B9C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20C00-8A24-DDF1-E965-55CFF773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EC313-EDF5-6652-F8C3-259EA584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212B2-4C9D-C5A1-8D70-14B77F04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E87B-4BB3-D003-CC04-FE5A3B83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88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C9E2-AB31-99C1-8E18-7FC216CC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467F-2897-A4C6-0936-43DE5DEFA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5611-8139-444A-9A31-DC2ED86F6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44553-47DD-2F98-A681-E097B1BB5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661EA-F8D8-2243-7D34-9259DDD5E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723F-B4A8-4C66-993B-86A1906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8B295-D9E3-3E2B-4D48-40437FA6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E2A7-B9D2-35F9-3BC6-A8768AD3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10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E85B-6872-795B-574E-17E1A4F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2602C-BE94-2427-01B1-76E692BD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862A-28A0-C924-DB62-42FB683B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A1A76-1E73-DB77-1CCE-79B4F880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7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99F7F-C04B-F60C-6A8D-205B8350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F4AEF-AFD9-9219-80BB-71BE0294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4868-6C5C-B42A-E6B7-63DCE4C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7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60C3-46A0-098E-9129-1D76E2D1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B24A-8E5C-2E64-2194-02F29728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FAF95-F64A-62BA-93DE-36FA7589C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7E8C-83BD-E598-5883-AB7CDBDE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B896-7EA5-C05B-8B88-E930F72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82642-2787-BC3D-53B5-8D2F2551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5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250-D7DB-AA0C-EC43-811961AA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FA3A7-9CE8-A04C-4AEB-1092E3205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7F2D-3ABE-C404-8329-1208031E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B450-4119-2FA4-DDFF-69093D93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9C4C-B707-8D87-A603-08B9470B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6C04-7846-FF61-3454-283BC357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09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872DD-2B4B-56C6-7451-D20AAA4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EB053-9FF4-448D-9DF6-8FE12A3DD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BC32-6710-67A6-9183-C1B6EE8FD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05.09.2024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24F3B-F298-BBA7-38DB-E065E52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3B21-2251-E0BC-7C85-19FA6A83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2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«Стратегия»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C0D265-F069-D38F-DBA3-5F7F2D801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Дублирование кода</a:t>
            </a:r>
            <a:r>
              <a:rPr lang="en-US" dirty="0"/>
              <a:t> </a:t>
            </a:r>
            <a:r>
              <a:rPr lang="ru-RU" dirty="0"/>
              <a:t>в подклассах</a:t>
            </a:r>
          </a:p>
          <a:p>
            <a:r>
              <a:rPr lang="ru-RU" dirty="0"/>
              <a:t>Снижение быстродействия из-за </a:t>
            </a:r>
            <a:r>
              <a:rPr lang="en-US" dirty="0"/>
              <a:t>Runtime-</a:t>
            </a:r>
            <a:r>
              <a:rPr lang="ru-RU" dirty="0"/>
              <a:t>проверок поддержки интерфейса</a:t>
            </a:r>
          </a:p>
          <a:p>
            <a:r>
              <a:rPr lang="ru-RU" dirty="0"/>
              <a:t>Неудобное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328516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B34F-E5BA-C61D-1CCD-CEC83ABF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должна быть готова к изменениям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CFE5-8FE9-0C03-3EDE-2FBCBF08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программа используется, в ней всегда будут происходить изменения</a:t>
            </a:r>
          </a:p>
          <a:p>
            <a:r>
              <a:rPr lang="ru-RU" dirty="0"/>
              <a:t>Примеры</a:t>
            </a:r>
          </a:p>
          <a:p>
            <a:pPr lvl="1"/>
            <a:r>
              <a:rPr lang="ru-RU" dirty="0"/>
              <a:t>Пользователям нужен новый функционал</a:t>
            </a:r>
          </a:p>
          <a:p>
            <a:pPr lvl="1"/>
            <a:r>
              <a:rPr lang="ru-RU" dirty="0"/>
              <a:t>Используемая библиотека устарела и нужно перейти на более современную</a:t>
            </a:r>
          </a:p>
          <a:p>
            <a:pPr lvl="1"/>
            <a:r>
              <a:rPr lang="ru-RU" dirty="0"/>
              <a:t>Программа должна работать по-разному в зависимости от окружения, в котором она запущена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7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Хрупкий базовый класс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Фундаментальная проблема ООП</a:t>
            </a:r>
          </a:p>
          <a:p>
            <a:pPr lvl="1"/>
            <a:r>
              <a:rPr lang="ru-RU" dirty="0"/>
              <a:t>Малейшие правки в деталях базового класса могут привнести ошибку в производные классы</a:t>
            </a:r>
          </a:p>
          <a:p>
            <a:pPr lvl="1"/>
            <a:r>
              <a:rPr lang="ru-RU" dirty="0"/>
              <a:t>Наследование – самая сильная связь между классами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- вторая по силе после дружественных классов</a:t>
            </a:r>
          </a:p>
          <a:p>
            <a:r>
              <a:rPr lang="ru-RU" dirty="0"/>
              <a:t>Возможные методы борьбы</a:t>
            </a:r>
          </a:p>
          <a:p>
            <a:pPr lvl="1"/>
            <a:r>
              <a:rPr lang="ru-RU" dirty="0"/>
              <a:t>Замена наследования композицией или агрегацией</a:t>
            </a:r>
          </a:p>
        </p:txBody>
      </p:sp>
    </p:spTree>
    <p:extLst>
      <p:ext uri="{BB962C8B-B14F-4D97-AF65-F5344CB8AC3E}">
        <p14:creationId xmlns:p14="http://schemas.microsoft.com/office/powerpoint/2010/main" val="20060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 проблему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Отделите изменяемые части программы от неизменяемых</a:t>
            </a:r>
          </a:p>
          <a:p>
            <a:r>
              <a:rPr lang="ru-RU" dirty="0"/>
              <a:t>Инкапсулируйте изменяемые части, чтобы их можно было изменять и расширять, не влияя на неизменяемые</a:t>
            </a:r>
          </a:p>
          <a:p>
            <a:endParaRPr lang="ru-RU" dirty="0"/>
          </a:p>
          <a:p>
            <a:r>
              <a:rPr lang="ru-RU" dirty="0"/>
              <a:t>Принцип проектированяи: позволить одной части программы изменяться без воздействия на другие части</a:t>
            </a:r>
          </a:p>
          <a:p>
            <a:r>
              <a:rPr lang="ru-RU" dirty="0"/>
              <a:t>Результаты:</a:t>
            </a:r>
          </a:p>
          <a:p>
            <a:pPr lvl="1"/>
            <a:r>
              <a:rPr lang="ru-RU" dirty="0"/>
              <a:t>Уменьшаем нежелательные последствия вносимых изменений</a:t>
            </a:r>
          </a:p>
          <a:p>
            <a:pPr lvl="1"/>
            <a:r>
              <a:rPr lang="ru-RU" dirty="0"/>
              <a:t>Повышаем гибкость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9958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Причем тут паттерны проектирования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Паттерны проектирования позволяют изменять одни части системы независимо от других частей</a:t>
            </a:r>
          </a:p>
        </p:txBody>
      </p:sp>
    </p:spTree>
    <p:extLst>
      <p:ext uri="{BB962C8B-B14F-4D97-AF65-F5344CB8AC3E}">
        <p14:creationId xmlns:p14="http://schemas.microsoft.com/office/powerpoint/2010/main" val="335003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Отделяем изменяемые части уток от неизменяемых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Постоянные аспекты поведения уток</a:t>
            </a:r>
          </a:p>
          <a:p>
            <a:pPr lvl="1"/>
            <a:r>
              <a:rPr lang="ru-RU" dirty="0"/>
              <a:t>Рисование (несмотря на то, что все утки рисуются по-разному)</a:t>
            </a:r>
          </a:p>
          <a:p>
            <a:pPr lvl="1"/>
            <a:r>
              <a:rPr lang="ru-RU" dirty="0"/>
              <a:t>Умение плавать (все утки плавают одинаково)</a:t>
            </a:r>
          </a:p>
          <a:p>
            <a:r>
              <a:rPr lang="ru-RU" dirty="0"/>
              <a:t>Переменные аспекты поведения: умение летать и умение крякать</a:t>
            </a:r>
          </a:p>
          <a:p>
            <a:pPr lvl="1"/>
            <a:r>
              <a:rPr lang="ru-RU" dirty="0"/>
              <a:t>Способность летать и способность крякать варьируются независимо друг от друга</a:t>
            </a:r>
          </a:p>
        </p:txBody>
      </p:sp>
    </p:spTree>
    <p:extLst>
      <p:ext uri="{BB962C8B-B14F-4D97-AF65-F5344CB8AC3E}">
        <p14:creationId xmlns:p14="http://schemas.microsoft.com/office/powerpoint/2010/main" val="292766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10299-583B-65F9-90DD-CC7D29A5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Разбираем утку на части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B148A6-C528-B428-6A34-EAFC4FABF0B3}"/>
              </a:ext>
            </a:extLst>
          </p:cNvPr>
          <p:cNvSpPr/>
          <p:nvPr/>
        </p:nvSpPr>
        <p:spPr>
          <a:xfrm>
            <a:off x="2783632" y="2276872"/>
            <a:ext cx="6256747" cy="3816424"/>
          </a:xfrm>
          <a:custGeom>
            <a:avLst/>
            <a:gdLst>
              <a:gd name="connsiteX0" fmla="*/ 3025553 w 6256747"/>
              <a:gd name="connsiteY0" fmla="*/ 0 h 3816424"/>
              <a:gd name="connsiteX1" fmla="*/ 5401816 w 6256747"/>
              <a:gd name="connsiteY1" fmla="*/ 0 h 3816424"/>
              <a:gd name="connsiteX2" fmla="*/ 5401816 w 6256747"/>
              <a:gd name="connsiteY2" fmla="*/ 432048 h 3816424"/>
              <a:gd name="connsiteX3" fmla="*/ 6256747 w 6256747"/>
              <a:gd name="connsiteY3" fmla="*/ 432048 h 3816424"/>
              <a:gd name="connsiteX4" fmla="*/ 6256747 w 6256747"/>
              <a:gd name="connsiteY4" fmla="*/ 1106960 h 3816424"/>
              <a:gd name="connsiteX5" fmla="*/ 5401816 w 6256747"/>
              <a:gd name="connsiteY5" fmla="*/ 1106960 h 3816424"/>
              <a:gd name="connsiteX6" fmla="*/ 5401816 w 6256747"/>
              <a:gd name="connsiteY6" fmla="*/ 1296144 h 3816424"/>
              <a:gd name="connsiteX7" fmla="*/ 5257800 w 6256747"/>
              <a:gd name="connsiteY7" fmla="*/ 1296144 h 3816424"/>
              <a:gd name="connsiteX8" fmla="*/ 5257800 w 6256747"/>
              <a:gd name="connsiteY8" fmla="*/ 1800200 h 3816424"/>
              <a:gd name="connsiteX9" fmla="*/ 5401816 w 6256747"/>
              <a:gd name="connsiteY9" fmla="*/ 1800200 h 3816424"/>
              <a:gd name="connsiteX10" fmla="*/ 5401816 w 6256747"/>
              <a:gd name="connsiteY10" fmla="*/ 3816424 h 3816424"/>
              <a:gd name="connsiteX11" fmla="*/ 937320 w 6256747"/>
              <a:gd name="connsiteY11" fmla="*/ 3816424 h 3816424"/>
              <a:gd name="connsiteX12" fmla="*/ 937320 w 6256747"/>
              <a:gd name="connsiteY12" fmla="*/ 2137656 h 3816424"/>
              <a:gd name="connsiteX13" fmla="*/ 0 w 6256747"/>
              <a:gd name="connsiteY13" fmla="*/ 2137656 h 3816424"/>
              <a:gd name="connsiteX14" fmla="*/ 0 w 6256747"/>
              <a:gd name="connsiteY14" fmla="*/ 1462744 h 3816424"/>
              <a:gd name="connsiteX15" fmla="*/ 1709863 w 6256747"/>
              <a:gd name="connsiteY15" fmla="*/ 1462744 h 3816424"/>
              <a:gd name="connsiteX16" fmla="*/ 1709863 w 6256747"/>
              <a:gd name="connsiteY16" fmla="*/ 1800200 h 3816424"/>
              <a:gd name="connsiteX17" fmla="*/ 3223247 w 6256747"/>
              <a:gd name="connsiteY17" fmla="*/ 1800200 h 3816424"/>
              <a:gd name="connsiteX18" fmla="*/ 3223247 w 6256747"/>
              <a:gd name="connsiteY18" fmla="*/ 1296144 h 3816424"/>
              <a:gd name="connsiteX19" fmla="*/ 3025553 w 6256747"/>
              <a:gd name="connsiteY19" fmla="*/ 1296144 h 38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6747" h="3816424">
                <a:moveTo>
                  <a:pt x="3025553" y="0"/>
                </a:moveTo>
                <a:lnTo>
                  <a:pt x="5401816" y="0"/>
                </a:lnTo>
                <a:lnTo>
                  <a:pt x="5401816" y="432048"/>
                </a:lnTo>
                <a:lnTo>
                  <a:pt x="6256747" y="432048"/>
                </a:lnTo>
                <a:lnTo>
                  <a:pt x="6256747" y="1106960"/>
                </a:lnTo>
                <a:lnTo>
                  <a:pt x="5401816" y="1106960"/>
                </a:lnTo>
                <a:lnTo>
                  <a:pt x="5401816" y="1296144"/>
                </a:lnTo>
                <a:lnTo>
                  <a:pt x="5257800" y="1296144"/>
                </a:lnTo>
                <a:lnTo>
                  <a:pt x="5257800" y="1800200"/>
                </a:lnTo>
                <a:lnTo>
                  <a:pt x="5401816" y="1800200"/>
                </a:lnTo>
                <a:lnTo>
                  <a:pt x="5401816" y="3816424"/>
                </a:lnTo>
                <a:lnTo>
                  <a:pt x="937320" y="3816424"/>
                </a:lnTo>
                <a:lnTo>
                  <a:pt x="937320" y="2137656"/>
                </a:lnTo>
                <a:lnTo>
                  <a:pt x="0" y="2137656"/>
                </a:lnTo>
                <a:lnTo>
                  <a:pt x="0" y="1462744"/>
                </a:lnTo>
                <a:lnTo>
                  <a:pt x="1709863" y="1462744"/>
                </a:lnTo>
                <a:lnTo>
                  <a:pt x="1709863" y="1800200"/>
                </a:lnTo>
                <a:lnTo>
                  <a:pt x="3223247" y="1800200"/>
                </a:lnTo>
                <a:lnTo>
                  <a:pt x="3223247" y="1296144"/>
                </a:lnTo>
                <a:lnTo>
                  <a:pt x="3025553" y="1296144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969940-7834-F1DB-2F96-DB4304A659D1}"/>
              </a:ext>
            </a:extLst>
          </p:cNvPr>
          <p:cNvSpPr/>
          <p:nvPr/>
        </p:nvSpPr>
        <p:spPr>
          <a:xfrm>
            <a:off x="4604956" y="4293096"/>
            <a:ext cx="2614101" cy="1604917"/>
          </a:xfrm>
          <a:custGeom>
            <a:avLst/>
            <a:gdLst>
              <a:gd name="connsiteX0" fmla="*/ 720080 w 2614101"/>
              <a:gd name="connsiteY0" fmla="*/ 0 h 1604917"/>
              <a:gd name="connsiteX1" fmla="*/ 2614101 w 2614101"/>
              <a:gd name="connsiteY1" fmla="*/ 0 h 1604917"/>
              <a:gd name="connsiteX2" fmla="*/ 2614101 w 2614101"/>
              <a:gd name="connsiteY2" fmla="*/ 1195389 h 1604917"/>
              <a:gd name="connsiteX3" fmla="*/ 2160240 w 2614101"/>
              <a:gd name="connsiteY3" fmla="*/ 1195389 h 1604917"/>
              <a:gd name="connsiteX4" fmla="*/ 2160240 w 2614101"/>
              <a:gd name="connsiteY4" fmla="*/ 1396901 h 1604917"/>
              <a:gd name="connsiteX5" fmla="*/ 1213229 w 2614101"/>
              <a:gd name="connsiteY5" fmla="*/ 1396901 h 1604917"/>
              <a:gd name="connsiteX6" fmla="*/ 1213229 w 2614101"/>
              <a:gd name="connsiteY6" fmla="*/ 1604917 h 1604917"/>
              <a:gd name="connsiteX7" fmla="*/ 0 w 2614101"/>
              <a:gd name="connsiteY7" fmla="*/ 1604917 h 1604917"/>
              <a:gd name="connsiteX8" fmla="*/ 0 w 2614101"/>
              <a:gd name="connsiteY8" fmla="*/ 802458 h 1604917"/>
              <a:gd name="connsiteX9" fmla="*/ 266219 w 2614101"/>
              <a:gd name="connsiteY9" fmla="*/ 802458 h 1604917"/>
              <a:gd name="connsiteX10" fmla="*/ 266219 w 2614101"/>
              <a:gd name="connsiteY10" fmla="*/ 409528 h 1604917"/>
              <a:gd name="connsiteX11" fmla="*/ 720080 w 2614101"/>
              <a:gd name="connsiteY11" fmla="*/ 409528 h 160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4101" h="1604917">
                <a:moveTo>
                  <a:pt x="720080" y="0"/>
                </a:moveTo>
                <a:lnTo>
                  <a:pt x="2614101" y="0"/>
                </a:lnTo>
                <a:lnTo>
                  <a:pt x="2614101" y="1195389"/>
                </a:lnTo>
                <a:lnTo>
                  <a:pt x="2160240" y="1195389"/>
                </a:lnTo>
                <a:lnTo>
                  <a:pt x="2160240" y="1396901"/>
                </a:lnTo>
                <a:lnTo>
                  <a:pt x="1213229" y="1396901"/>
                </a:lnTo>
                <a:lnTo>
                  <a:pt x="1213229" y="1604917"/>
                </a:lnTo>
                <a:lnTo>
                  <a:pt x="0" y="1604917"/>
                </a:lnTo>
                <a:lnTo>
                  <a:pt x="0" y="802458"/>
                </a:lnTo>
                <a:lnTo>
                  <a:pt x="266219" y="802458"/>
                </a:lnTo>
                <a:lnTo>
                  <a:pt x="266219" y="409528"/>
                </a:lnTo>
                <a:lnTo>
                  <a:pt x="720080" y="40952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Поведение полёта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3334F-CCD7-539E-3BAE-28E8DBFA41C0}"/>
              </a:ext>
            </a:extLst>
          </p:cNvPr>
          <p:cNvSpPr/>
          <p:nvPr/>
        </p:nvSpPr>
        <p:spPr>
          <a:xfrm>
            <a:off x="8011145" y="2780928"/>
            <a:ext cx="1347030" cy="561020"/>
          </a:xfrm>
          <a:custGeom>
            <a:avLst/>
            <a:gdLst>
              <a:gd name="connsiteX0" fmla="*/ 0 w 1347030"/>
              <a:gd name="connsiteY0" fmla="*/ 0 h 561020"/>
              <a:gd name="connsiteX1" fmla="*/ 1008112 w 1347030"/>
              <a:gd name="connsiteY1" fmla="*/ 0 h 561020"/>
              <a:gd name="connsiteX2" fmla="*/ 1008112 w 1347030"/>
              <a:gd name="connsiteY2" fmla="*/ 180782 h 561020"/>
              <a:gd name="connsiteX3" fmla="*/ 1347030 w 1347030"/>
              <a:gd name="connsiteY3" fmla="*/ 180782 h 561020"/>
              <a:gd name="connsiteX4" fmla="*/ 1347030 w 1347030"/>
              <a:gd name="connsiteY4" fmla="*/ 525778 h 561020"/>
              <a:gd name="connsiteX5" fmla="*/ 1008112 w 1347030"/>
              <a:gd name="connsiteY5" fmla="*/ 525778 h 561020"/>
              <a:gd name="connsiteX6" fmla="*/ 1008112 w 1347030"/>
              <a:gd name="connsiteY6" fmla="*/ 561020 h 561020"/>
              <a:gd name="connsiteX7" fmla="*/ 0 w 1347030"/>
              <a:gd name="connsiteY7" fmla="*/ 561020 h 56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7030" h="561020">
                <a:moveTo>
                  <a:pt x="0" y="0"/>
                </a:moveTo>
                <a:lnTo>
                  <a:pt x="1008112" y="0"/>
                </a:lnTo>
                <a:lnTo>
                  <a:pt x="1008112" y="180782"/>
                </a:lnTo>
                <a:lnTo>
                  <a:pt x="1347030" y="180782"/>
                </a:lnTo>
                <a:lnTo>
                  <a:pt x="1347030" y="525778"/>
                </a:lnTo>
                <a:lnTo>
                  <a:pt x="1008112" y="525778"/>
                </a:lnTo>
                <a:lnTo>
                  <a:pt x="1008112" y="561020"/>
                </a:lnTo>
                <a:lnTo>
                  <a:pt x="0" y="56102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Поведение кряканья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22 0.1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32396 0.082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36B8-D611-675B-EE76-CA081069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Программируйте исходя из абстракций, а не реализаций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83A0D-FE74-5A60-02F7-F9176EE0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Разные утки летают и крякают по-разному</a:t>
            </a:r>
          </a:p>
          <a:p>
            <a:pPr lvl="1"/>
            <a:r>
              <a:rPr lang="ru-RU" dirty="0"/>
              <a:t>Разные виды полёта представляют одну и ту же абстракцию: «Полёт»</a:t>
            </a:r>
          </a:p>
          <a:p>
            <a:pPr lvl="1"/>
            <a:r>
              <a:rPr lang="ru-RU" dirty="0"/>
              <a:t>Разные способы кряканья представляют одну и ту же абстракцию: «Крякать»</a:t>
            </a:r>
          </a:p>
          <a:p>
            <a:r>
              <a:rPr lang="ru-RU" dirty="0"/>
              <a:t>Выделим интерфейсы поведений «Поведение полёта» и «Поведение кряканья» и реализуем их нужным способом</a:t>
            </a:r>
          </a:p>
        </p:txBody>
      </p:sp>
    </p:spTree>
    <p:extLst>
      <p:ext uri="{BB962C8B-B14F-4D97-AF65-F5344CB8AC3E}">
        <p14:creationId xmlns:p14="http://schemas.microsoft.com/office/powerpoint/2010/main" val="129426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Проектирование переменного поведения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Цели, которых хочется достичь</a:t>
            </a:r>
          </a:p>
          <a:p>
            <a:pPr lvl="1"/>
            <a:r>
              <a:rPr lang="ru-RU" dirty="0"/>
              <a:t>Возможность гибко настраивать способность полёта уток</a:t>
            </a:r>
          </a:p>
          <a:p>
            <a:pPr lvl="1"/>
            <a:r>
              <a:rPr lang="ru-RU" dirty="0"/>
              <a:t>Возможность изменять поведение полета после создания утки</a:t>
            </a:r>
          </a:p>
        </p:txBody>
      </p:sp>
    </p:spTree>
    <p:extLst>
      <p:ext uri="{BB962C8B-B14F-4D97-AF65-F5344CB8AC3E}">
        <p14:creationId xmlns:p14="http://schemas.microsoft.com/office/powerpoint/2010/main" val="281771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Реализуем поведение уток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4441414"/>
            <a:ext cx="7330101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00808"/>
            <a:ext cx="59187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A1A26-AC69-FD15-AD43-E7ED635B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Приложение «Утиный симулятор»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1E02B-0CA6-93E7-6F44-7182FC9A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пруд, в котором плавают и крякают утки разных видов</a:t>
            </a:r>
          </a:p>
          <a:p>
            <a:pPr lvl="1"/>
            <a:r>
              <a:rPr lang="en-US" dirty="0"/>
              <a:t>Mallard Duck – </a:t>
            </a:r>
            <a:r>
              <a:rPr lang="ru-RU" dirty="0"/>
              <a:t>утка обыкновенная</a:t>
            </a:r>
            <a:endParaRPr lang="en-US" dirty="0"/>
          </a:p>
          <a:p>
            <a:pPr lvl="1"/>
            <a:r>
              <a:rPr lang="en-US" dirty="0"/>
              <a:t>Redhead</a:t>
            </a:r>
            <a:r>
              <a:rPr lang="ru-RU" dirty="0"/>
              <a:t> </a:t>
            </a:r>
            <a:r>
              <a:rPr lang="en-US" dirty="0"/>
              <a:t>Duck</a:t>
            </a:r>
            <a:r>
              <a:rPr lang="ru-RU" dirty="0"/>
              <a:t> – красноголовый нырок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7D103-8C0D-E9F6-BC55-44D5BE32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3802042"/>
            <a:ext cx="4175786" cy="234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A635-8A79-2482-13FB-2E9D7B6F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9" y="3802042"/>
            <a:ext cx="417578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7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Полёт и кряканье отделено от класса уток</a:t>
            </a:r>
          </a:p>
          <a:p>
            <a:pPr lvl="1"/>
            <a:r>
              <a:rPr lang="ru-RU" dirty="0"/>
              <a:t>Этот функционал могут использовать другие классы (например, дверной звонок)</a:t>
            </a:r>
          </a:p>
          <a:p>
            <a:pPr lvl="1"/>
            <a:r>
              <a:rPr lang="ru-RU" dirty="0"/>
              <a:t>Одни и те же классы уток могут иметь разные способности кряканья и полёта</a:t>
            </a:r>
          </a:p>
        </p:txBody>
      </p:sp>
    </p:spTree>
    <p:extLst>
      <p:ext uri="{BB962C8B-B14F-4D97-AF65-F5344CB8AC3E}">
        <p14:creationId xmlns:p14="http://schemas.microsoft.com/office/powerpoint/2010/main" val="419515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 </a:t>
            </a:r>
            <a:r>
              <a:rPr lang="ru-RU" dirty="0"/>
              <a:t>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Всегда ли нужно сначала писать приложение, потом смотреть, какие части изменяются, а затем всё переделывать</a:t>
            </a:r>
            <a:r>
              <a:rPr lang="en-US" dirty="0"/>
              <a:t>?</a:t>
            </a:r>
            <a:endParaRPr lang="ru-RU" dirty="0"/>
          </a:p>
          <a:p>
            <a:r>
              <a:rPr lang="ru-RU" dirty="0"/>
              <a:t>Стоит ли </a:t>
            </a:r>
            <a:r>
              <a:rPr lang="en-US" dirty="0"/>
              <a:t>Duck</a:t>
            </a:r>
            <a:r>
              <a:rPr lang="ru-RU" dirty="0"/>
              <a:t> тоже сделать интерфейсом</a:t>
            </a:r>
            <a:r>
              <a:rPr lang="en-US" dirty="0"/>
              <a:t>?</a:t>
            </a:r>
          </a:p>
          <a:p>
            <a:r>
              <a:rPr lang="ru-RU" dirty="0"/>
              <a:t>Не нарушают ли классы полёта и кряканья принцип ООП, по которым класс должен представлять некоторую сущность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Классы обладают </a:t>
            </a:r>
            <a:r>
              <a:rPr lang="ru-RU" b="1" dirty="0"/>
              <a:t>состоянием</a:t>
            </a:r>
            <a:r>
              <a:rPr lang="ru-RU" dirty="0"/>
              <a:t> и </a:t>
            </a:r>
            <a:r>
              <a:rPr lang="ru-RU" b="1" dirty="0"/>
              <a:t>поведением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здесь классы *</a:t>
            </a:r>
            <a:r>
              <a:rPr lang="en-US" dirty="0"/>
              <a:t>Behavior </a:t>
            </a:r>
            <a:r>
              <a:rPr lang="ru-RU" dirty="0"/>
              <a:t>обладают лишь поведением.</a:t>
            </a:r>
          </a:p>
        </p:txBody>
      </p:sp>
    </p:spTree>
    <p:extLst>
      <p:ext uri="{BB962C8B-B14F-4D97-AF65-F5344CB8AC3E}">
        <p14:creationId xmlns:p14="http://schemas.microsoft.com/office/powerpoint/2010/main" val="30510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нужно сделать, чтобы утки могли летать на реактивной тяге</a:t>
            </a:r>
            <a:r>
              <a:rPr lang="en-US" dirty="0"/>
              <a:t>?</a:t>
            </a:r>
          </a:p>
          <a:p>
            <a:r>
              <a:rPr lang="ru-RU" dirty="0"/>
              <a:t>Какие классы, кроме уток, могли бы использовать поведение кряканья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7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Интеграция поведения с классом уток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Раньше классы уток сами выполняли задачу полета и кряканья</a:t>
            </a:r>
          </a:p>
          <a:p>
            <a:r>
              <a:rPr lang="ru-RU" dirty="0"/>
              <a:t>В обновленной версии утки будут делегировать это поведение другим классам</a:t>
            </a:r>
          </a:p>
        </p:txBody>
      </p:sp>
    </p:spTree>
    <p:extLst>
      <p:ext uri="{BB962C8B-B14F-4D97-AF65-F5344CB8AC3E}">
        <p14:creationId xmlns:p14="http://schemas.microsoft.com/office/powerpoint/2010/main" val="122803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Утка делегируют свое поведение внешним объектам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0" y="1550281"/>
            <a:ext cx="8290024" cy="1577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52902" y="3235778"/>
            <a:ext cx="4427984" cy="325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PerformQuack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m_quackBehavior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PerformFly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m_flyBehavior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3512" y="3235778"/>
            <a:ext cx="3178696" cy="22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Quack()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Fly()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ru-RU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6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Конфигурируем уток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7664" y="4221089"/>
            <a:ext cx="5310336" cy="187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CQuack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CFlyWithWings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5520" y="2350192"/>
            <a:ext cx="4572000" cy="18708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CQuack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кряканья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CFlyWithWings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полета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9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Задаем динамическое изменение поведения полета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Реализовать методы замены поведения полета</a:t>
            </a:r>
          </a:p>
          <a:p>
            <a:r>
              <a:rPr lang="ru-RU" dirty="0"/>
              <a:t>Реализовать тип «Утка-приманка» (</a:t>
            </a:r>
            <a:r>
              <a:rPr lang="en-US" dirty="0" err="1"/>
              <a:t>ModelDuck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Реализовать метод полета при помощи реактивной тяги</a:t>
            </a:r>
            <a:r>
              <a:rPr lang="en-US" dirty="0"/>
              <a:t> (</a:t>
            </a:r>
            <a:r>
              <a:rPr lang="en-US" dirty="0" err="1"/>
              <a:t>FlyRocketPowered</a:t>
            </a:r>
            <a:r>
              <a:rPr lang="en-US" dirty="0"/>
              <a:t>)</a:t>
            </a:r>
          </a:p>
          <a:p>
            <a:r>
              <a:rPr lang="ru-RU" dirty="0"/>
              <a:t>Используйте динамическую смену полета в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352230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«Стратегия»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Определяет семейство алгоритмов, инкапсулирует каждый из них и обеспечивает их взаимозаменяемость</a:t>
            </a:r>
          </a:p>
          <a:p>
            <a:r>
              <a:rPr lang="ru-RU" dirty="0"/>
              <a:t>Позволяет модифицировать алгоритмы независимо от их использования на стороне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324606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40" y="1876425"/>
            <a:ext cx="8512932" cy="342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3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«Стратегия» в функциональном стили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Когда интерфейс стратегии состоит из единственного метода, вместо интерфейса можно использовать функцию с соответствующей сигнатурой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:</a:t>
            </a:r>
            <a:r>
              <a:rPr lang="en-US" dirty="0"/>
              <a:t> std::function</a:t>
            </a:r>
            <a:endParaRPr lang="ru-RU" dirty="0"/>
          </a:p>
          <a:p>
            <a:r>
              <a:rPr lang="ru-RU" dirty="0"/>
              <a:t>Шаблоны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25310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97" y="2624138"/>
            <a:ext cx="5911819" cy="33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Начальная архитектура приложения</a:t>
            </a:r>
          </a:p>
        </p:txBody>
      </p:sp>
      <p:pic>
        <p:nvPicPr>
          <p:cNvPr id="1026" name="Picture 2" descr="https://upload.wikimedia.org/wikipedia/commons/0/0b/Redhead_duck_%28Aythya_americana%2C_male%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4797153"/>
            <a:ext cx="1727604" cy="13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b/bf/Anas_platyrhynchos_male_female_quadr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30" y="4321219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50" b="96875" l="0" r="98802">
                        <a14:backgroundMark x1="36719" y1="24844" x2="36719" y2="2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442935"/>
            <a:ext cx="864096" cy="864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9309" y="170080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утки умеют крякать </a:t>
            </a:r>
            <a:r>
              <a:rPr lang="en-US" dirty="0"/>
              <a:t>(Quack)</a:t>
            </a:r>
            <a:r>
              <a:rPr lang="ru-RU" dirty="0"/>
              <a:t> и плавать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1984" y="56510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Конкретные типы уток рисуются по-разному</a:t>
            </a:r>
          </a:p>
        </p:txBody>
      </p:sp>
    </p:spTree>
    <p:extLst>
      <p:ext uri="{BB962C8B-B14F-4D97-AF65-F5344CB8AC3E}">
        <p14:creationId xmlns:p14="http://schemas.microsoft.com/office/powerpoint/2010/main" val="1300707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Пример: передача стратегии сравнения элементов в</a:t>
            </a:r>
            <a:r>
              <a:rPr lang="en-US" dirty="0"/>
              <a:t> </a:t>
            </a:r>
            <a:r>
              <a:rPr lang="en-US" dirty="0" err="1"/>
              <a:t>std</a:t>
            </a:r>
            <a:r>
              <a:rPr lang="en-US" dirty="0"/>
              <a:t>::sort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62969" y="1556793"/>
            <a:ext cx="8640960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&lt;algorithm&gt;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&lt;functional&gt;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main()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numbers[] = {6, 3, 2, 1, 3, 4};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[](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less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 compare =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[](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compare);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2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808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«редактор слайдов»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слайде можно размещать векторные фигуры</a:t>
            </a:r>
          </a:p>
          <a:p>
            <a:r>
              <a:rPr lang="ru-RU" dirty="0"/>
              <a:t>Фигуры бывают разного типа и их может быть много</a:t>
            </a:r>
          </a:p>
          <a:p>
            <a:pPr lvl="1"/>
            <a:r>
              <a:rPr lang="ru-RU" dirty="0"/>
              <a:t>Каждая фигура вписана в некоторый ограничивающий прямоугольник и обладает цветом</a:t>
            </a:r>
          </a:p>
          <a:p>
            <a:pPr lvl="1"/>
            <a:r>
              <a:rPr lang="ru-RU" dirty="0"/>
              <a:t>Все фигуры можно нарисовать на холсте </a:t>
            </a:r>
            <a:r>
              <a:rPr lang="en-US" dirty="0"/>
              <a:t>(Canvas)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39816" y="4188693"/>
            <a:ext cx="3312368" cy="1832595"/>
            <a:chOff x="3995936" y="3933056"/>
            <a:chExt cx="4464496" cy="2592288"/>
          </a:xfrm>
        </p:grpSpPr>
        <p:sp>
          <p:nvSpPr>
            <p:cNvPr id="18" name="Rectangle 17"/>
            <p:cNvSpPr/>
            <p:nvPr/>
          </p:nvSpPr>
          <p:spPr>
            <a:xfrm>
              <a:off x="3995936" y="3933056"/>
              <a:ext cx="4464496" cy="25922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004048" y="4095963"/>
              <a:ext cx="2772308" cy="2101348"/>
              <a:chOff x="2339752" y="4314276"/>
              <a:chExt cx="2772308" cy="21013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663788" y="5460048"/>
                <a:ext cx="1656184" cy="95557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2339752" y="4653136"/>
                <a:ext cx="2304256" cy="792088"/>
              </a:xfrm>
              <a:prstGeom prst="triangl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63988" y="4314276"/>
                <a:ext cx="648072" cy="648072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848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Изначальная архитектура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0D320A8-CCB8-D05D-AAAB-4F20F4B6CF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502"/>
            <a:ext cx="10515600" cy="403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реализовать новые требования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 добавления фигуры на слайд пользователь должен иметь возможность изменить её тип</a:t>
            </a:r>
          </a:p>
          <a:p>
            <a:pPr lvl="1"/>
            <a:r>
              <a:rPr lang="ru-RU" dirty="0"/>
              <a:t>Удалять фигуру со слайда и заменять её фигурой другого типа нельзя</a:t>
            </a:r>
          </a:p>
        </p:txBody>
      </p:sp>
    </p:spTree>
    <p:extLst>
      <p:ext uri="{BB962C8B-B14F-4D97-AF65-F5344CB8AC3E}">
        <p14:creationId xmlns:p14="http://schemas.microsoft.com/office/powerpoint/2010/main" val="2948198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текущей архитектуры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можем менять задавать способ рисования фигуры при её создании, а после создания – нет</a:t>
            </a:r>
          </a:p>
          <a:p>
            <a:pPr lvl="1"/>
            <a:r>
              <a:rPr lang="ru-RU" dirty="0"/>
              <a:t>После своего создания объект не может изменить свой тип</a:t>
            </a:r>
          </a:p>
        </p:txBody>
      </p:sp>
    </p:spTree>
    <p:extLst>
      <p:ext uri="{BB962C8B-B14F-4D97-AF65-F5344CB8AC3E}">
        <p14:creationId xmlns:p14="http://schemas.microsoft.com/office/powerpoint/2010/main" val="20702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Улучшаем архитектуру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Отделяем поведение рисования от фигуры</a:t>
            </a:r>
          </a:p>
          <a:p>
            <a:pPr lvl="1"/>
            <a:r>
              <a:rPr lang="ru-RU" dirty="0"/>
              <a:t>Фигура будет делегировать своё рисование внешнему объекту</a:t>
            </a:r>
          </a:p>
          <a:p>
            <a:r>
              <a:rPr lang="ru-RU" dirty="0"/>
              <a:t>Объект, ответственный за рисование – стратегия рисования</a:t>
            </a:r>
          </a:p>
        </p:txBody>
      </p:sp>
    </p:spTree>
    <p:extLst>
      <p:ext uri="{BB962C8B-B14F-4D97-AF65-F5344CB8AC3E}">
        <p14:creationId xmlns:p14="http://schemas.microsoft.com/office/powerpoint/2010/main" val="250956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72416AED-30D7-2A7A-9FB1-09DBEA6D0B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06" y="1825625"/>
            <a:ext cx="103157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рисования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511579"/>
            <a:ext cx="84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Задаёт интерфейс стратегии рисования объектов, вписанных в</a:t>
            </a:r>
            <a:r>
              <a:rPr lang="en-US" dirty="0"/>
              <a:t> </a:t>
            </a:r>
            <a:r>
              <a:rPr lang="en-US" dirty="0" err="1"/>
              <a:t>Rect</a:t>
            </a:r>
            <a:r>
              <a:rPr lang="ru-RU" dirty="0"/>
              <a:t>, на холсте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68" y="323597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Стратегии рисования конкретных фигур</a:t>
            </a:r>
          </a:p>
        </p:txBody>
      </p:sp>
    </p:spTree>
    <p:extLst>
      <p:ext uri="{BB962C8B-B14F-4D97-AF65-F5344CB8AC3E}">
        <p14:creationId xmlns:p14="http://schemas.microsoft.com/office/powerpoint/2010/main" val="26337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1544" y="360041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Фигура</a:t>
            </a:r>
            <a:r>
              <a:rPr lang="en-US" dirty="0"/>
              <a:t> </a:t>
            </a:r>
            <a:r>
              <a:rPr lang="ru-RU" dirty="0"/>
              <a:t>для рисования использует текущую стратегию рисования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2D8E77-F489-3CE0-4C08-EBBEFFFE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035096"/>
            <a:ext cx="96964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8E55-6D74-C83A-AD37-711D509D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снова изменились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0C9B-0B4C-C6CD-A873-68B93206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типы фигур больше не вписываются в ограничивающий прямоугольник, а обладать разным состоянием</a:t>
            </a:r>
          </a:p>
          <a:p>
            <a:pPr lvl="1"/>
            <a:r>
              <a:rPr lang="ru-RU" dirty="0"/>
              <a:t>Треугольника: координаты вершин</a:t>
            </a:r>
          </a:p>
          <a:p>
            <a:pPr lvl="1"/>
            <a:r>
              <a:rPr lang="ru-RU" dirty="0"/>
              <a:t>Окружность: координаты центра и радиус</a:t>
            </a:r>
          </a:p>
          <a:p>
            <a:pPr lvl="1"/>
            <a:r>
              <a:rPr lang="ru-RU" dirty="0"/>
              <a:t>Прямоугольника: координаты верхнего левого и правого нижнего углов</a:t>
            </a:r>
          </a:p>
          <a:p>
            <a:r>
              <a:rPr lang="ru-RU" dirty="0"/>
              <a:t>В этом случае состояние объекта должно стать частью стратегии рисования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Draw </a:t>
            </a:r>
            <a:r>
              <a:rPr lang="ru-RU" dirty="0"/>
              <a:t>будет принимать только цвет</a:t>
            </a:r>
          </a:p>
        </p:txBody>
      </p:sp>
    </p:spTree>
    <p:extLst>
      <p:ext uri="{BB962C8B-B14F-4D97-AF65-F5344CB8AC3E}">
        <p14:creationId xmlns:p14="http://schemas.microsoft.com/office/powerpoint/2010/main" val="24315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56BC-AE7D-ED70-C968-1EE290F1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</a:t>
            </a:r>
            <a:r>
              <a:rPr lang="ru-RU" dirty="0"/>
              <a:t> стратегии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EBF8-735D-DEBA-EEB4-59B632B2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может задаваться во время компиляции в виде шаблонного параметра класса</a:t>
            </a:r>
          </a:p>
          <a:p>
            <a:r>
              <a:rPr lang="ru-RU" dirty="0"/>
              <a:t>Пример:</a:t>
            </a:r>
            <a:r>
              <a:rPr lang="en-US" dirty="0"/>
              <a:t> </a:t>
            </a:r>
            <a:r>
              <a:rPr lang="ru-RU" dirty="0"/>
              <a:t>аллокаторы в стандартной библиотеке </a:t>
            </a:r>
            <a:r>
              <a:rPr lang="en-US" dirty="0"/>
              <a:t>C++</a:t>
            </a:r>
          </a:p>
          <a:p>
            <a:pPr lvl="1"/>
            <a:r>
              <a:rPr lang="en-US" dirty="0"/>
              <a:t>std::vector&lt;ItemType, </a:t>
            </a:r>
            <a:r>
              <a:rPr lang="en-US" dirty="0" err="1"/>
              <a:t>AllocatorType</a:t>
            </a:r>
            <a:r>
              <a:rPr lang="en-US" dirty="0"/>
              <a:t>&gt; </a:t>
            </a:r>
            <a:r>
              <a:rPr lang="en-US" dirty="0" err="1"/>
              <a:t>myVector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Контейнер делегирует выделение и освобождение памяти своему аллокатору</a:t>
            </a:r>
          </a:p>
          <a:p>
            <a:pPr lvl="1"/>
            <a:r>
              <a:rPr lang="ru-RU" dirty="0"/>
              <a:t>Аллокатор может выделять память в заранее подготовленном блоке памяти, не обращаясь к куче</a:t>
            </a:r>
          </a:p>
        </p:txBody>
      </p:sp>
    </p:spTree>
    <p:extLst>
      <p:ext uri="{BB962C8B-B14F-4D97-AF65-F5344CB8AC3E}">
        <p14:creationId xmlns:p14="http://schemas.microsoft.com/office/powerpoint/2010/main" val="48483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Новое требование – утки должны летать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0849"/>
            <a:ext cx="5113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Просто добавляем метод </a:t>
            </a:r>
            <a:r>
              <a:rPr lang="en-US" sz="2800" dirty="0"/>
              <a:t>Fly() </a:t>
            </a:r>
            <a:r>
              <a:rPr lang="ru-RU" sz="2800" dirty="0"/>
              <a:t>в базовый класс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69" y="2619913"/>
            <a:ext cx="5509351" cy="33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0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2468E-9FCD-E851-A795-EC6A8DFC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использования полиморфного аллокатора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12DE5-D22D-1EA4-8FEA-BFF5A8626C9C}"/>
              </a:ext>
            </a:extLst>
          </p:cNvPr>
          <p:cNvSpPr txBox="1"/>
          <p:nvPr/>
        </p:nvSpPr>
        <p:spPr>
          <a:xfrm>
            <a:off x="838200" y="2348879"/>
            <a:ext cx="110904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monotonic_buffer_resource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 же самое, что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std::vector&lt;int, std::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polymorphic_allocator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&lt;int&gt;&gt; data(&amp;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9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3F42-4074-DB75-682F-C31C7F55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90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8C3D-5088-0036-6E79-F57D92DA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– летают утки, которые не должны летать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BBBC0-7874-A06D-B587-3BA188DD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2" y="1765900"/>
            <a:ext cx="11642236" cy="4111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Локальное изменение кода привело к нелокальным эффектам</a:t>
            </a:r>
          </a:p>
        </p:txBody>
      </p:sp>
      <p:pic>
        <p:nvPicPr>
          <p:cNvPr id="2050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96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CDB73-EBE9-C47B-44A4-9444A82CCBEF}"/>
              </a:ext>
            </a:extLst>
          </p:cNvPr>
          <p:cNvSpPr txBox="1"/>
          <p:nvPr/>
        </p:nvSpPr>
        <p:spPr>
          <a:xfrm>
            <a:off x="5087888" y="6050732"/>
            <a:ext cx="37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Этот класс параллельно добавил другой программист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2B42911-4170-B87D-0701-4B32D81EA53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944680" y="4653136"/>
            <a:ext cx="2072816" cy="139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8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060848"/>
            <a:ext cx="7733156" cy="4392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переопределить метод </a:t>
            </a:r>
            <a:r>
              <a:rPr lang="en-US" dirty="0"/>
              <a:t>Fly?</a:t>
            </a:r>
            <a:endParaRPr lang="ru-RU" dirty="0"/>
          </a:p>
        </p:txBody>
      </p:sp>
      <p:pic>
        <p:nvPicPr>
          <p:cNvPr id="3074" name="Picture 2" descr=" photo antique-duck-decoy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25" y="4130589"/>
            <a:ext cx="1767119" cy="1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42570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7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Блиц-опрос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Какие из недостатков относятся к применению наследования для реализации </a:t>
            </a:r>
            <a:r>
              <a:rPr lang="en-US" dirty="0"/>
              <a:t>Duck?</a:t>
            </a:r>
          </a:p>
          <a:p>
            <a:pPr lvl="1"/>
            <a:r>
              <a:rPr lang="en-US" dirty="0"/>
              <a:t>A. </a:t>
            </a:r>
            <a:r>
              <a:rPr lang="ru-RU" dirty="0"/>
              <a:t>Код в подклассах дублируется</a:t>
            </a:r>
          </a:p>
          <a:p>
            <a:pPr lvl="1"/>
            <a:r>
              <a:rPr lang="en-US" dirty="0"/>
              <a:t>B. </a:t>
            </a:r>
            <a:r>
              <a:rPr lang="ru-RU" dirty="0"/>
              <a:t>На стадии выполнения трудно изменить поведение уток</a:t>
            </a:r>
          </a:p>
          <a:p>
            <a:pPr lvl="1"/>
            <a:r>
              <a:rPr lang="en-US" dirty="0"/>
              <a:t>C. </a:t>
            </a:r>
            <a:r>
              <a:rPr lang="ru-RU" dirty="0"/>
              <a:t>Уток нельзя научить танцевать</a:t>
            </a:r>
          </a:p>
          <a:p>
            <a:pPr lvl="1"/>
            <a:r>
              <a:rPr lang="en-US" dirty="0"/>
              <a:t>D. </a:t>
            </a:r>
            <a:r>
              <a:rPr lang="ru-RU" dirty="0"/>
              <a:t>Сложно понять, что может, а что не может делать каждая из уток</a:t>
            </a:r>
          </a:p>
          <a:p>
            <a:pPr lvl="1"/>
            <a:r>
              <a:rPr lang="en-US" dirty="0"/>
              <a:t>E. </a:t>
            </a:r>
            <a:r>
              <a:rPr lang="ru-RU" dirty="0"/>
              <a:t>Нельзя сделать утку, которая летать и крякать одновременно</a:t>
            </a:r>
          </a:p>
          <a:p>
            <a:pPr lvl="1"/>
            <a:r>
              <a:rPr lang="en-US" dirty="0"/>
              <a:t>F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Внесённые изменения могут неожиданным образом повлиять на уток</a:t>
            </a:r>
          </a:p>
        </p:txBody>
      </p:sp>
      <p:sp>
        <p:nvSpPr>
          <p:cNvPr id="4" name="Oval 3"/>
          <p:cNvSpPr/>
          <p:nvPr/>
        </p:nvSpPr>
        <p:spPr>
          <a:xfrm>
            <a:off x="1487488" y="2636912"/>
            <a:ext cx="504056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/>
          <p:cNvSpPr/>
          <p:nvPr/>
        </p:nvSpPr>
        <p:spPr>
          <a:xfrm>
            <a:off x="1487489" y="3030220"/>
            <a:ext cx="438225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/>
          <p:cNvSpPr/>
          <p:nvPr/>
        </p:nvSpPr>
        <p:spPr>
          <a:xfrm>
            <a:off x="1487488" y="3808239"/>
            <a:ext cx="424930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1480370" y="4618508"/>
            <a:ext cx="432048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6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выделить интерфейсы для крякания и полёта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5FE92-0822-49AB-104B-30AD1110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59005"/>
            <a:ext cx="7776864" cy="51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4AFC1-C0D4-E2E4-3EBD-975331266E78}"/>
              </a:ext>
            </a:extLst>
          </p:cNvPr>
          <p:cNvSpPr txBox="1"/>
          <p:nvPr/>
        </p:nvSpPr>
        <p:spPr>
          <a:xfrm>
            <a:off x="1919536" y="2564904"/>
            <a:ext cx="7519027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Swim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flyable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85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775de94c78c06458294dbf2feafdc2d152b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</TotalTime>
  <Words>1618</Words>
  <Application>Microsoft Office PowerPoint</Application>
  <PresentationFormat>Widescreen</PresentationFormat>
  <Paragraphs>235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«Стратегия»</vt:lpstr>
      <vt:lpstr>Приложение «Утиный симулятор»</vt:lpstr>
      <vt:lpstr>Начальная архитектура приложения</vt:lpstr>
      <vt:lpstr>Новое требование – утки должны летать</vt:lpstr>
      <vt:lpstr>Проблема – летают утки, которые не должны летать</vt:lpstr>
      <vt:lpstr>Локальное изменение кода привело к нелокальным эффектам</vt:lpstr>
      <vt:lpstr>Что если переопределить метод Fly?</vt:lpstr>
      <vt:lpstr>Блиц-опрос</vt:lpstr>
      <vt:lpstr>Что если выделить интерфейсы для крякания и полёта?</vt:lpstr>
      <vt:lpstr>Недостатки решения</vt:lpstr>
      <vt:lpstr>Программа должна быть готова к изменениям</vt:lpstr>
      <vt:lpstr>Хрупкий базовый класс</vt:lpstr>
      <vt:lpstr>Решаем проблему</vt:lpstr>
      <vt:lpstr>Причем тут паттерны проектирования?</vt:lpstr>
      <vt:lpstr>Отделяем изменяемые части уток от неизменяемых</vt:lpstr>
      <vt:lpstr>Разбираем утку на части</vt:lpstr>
      <vt:lpstr>Программируйте исходя из абстракций, а не реализаций</vt:lpstr>
      <vt:lpstr>Проектирование переменного поведения</vt:lpstr>
      <vt:lpstr>Реализуем поведение уток</vt:lpstr>
      <vt:lpstr>Анализ решения</vt:lpstr>
      <vt:lpstr>Вопросы к аудитории</vt:lpstr>
      <vt:lpstr>Вопросы к аудитории</vt:lpstr>
      <vt:lpstr>Интеграция поведения с классом уток</vt:lpstr>
      <vt:lpstr>Утка делегируют свое поведение внешним объектам</vt:lpstr>
      <vt:lpstr>Конфигурируем уток</vt:lpstr>
      <vt:lpstr>Задаем динамическое изменение поведения полета</vt:lpstr>
      <vt:lpstr>Паттерн «Стратегия»</vt:lpstr>
      <vt:lpstr>Структура паттерна</vt:lpstr>
      <vt:lpstr>Паттерн «Стратегия» в функциональном стили</vt:lpstr>
      <vt:lpstr>Пример: передача стратегии сравнения элементов в std::sort</vt:lpstr>
      <vt:lpstr>Пример «редактор слайдов»</vt:lpstr>
      <vt:lpstr>Изначальная архитектура</vt:lpstr>
      <vt:lpstr>Нужно реализовать новые требования</vt:lpstr>
      <vt:lpstr>Анализ текущей архитектуры</vt:lpstr>
      <vt:lpstr>Улучшаем архитектуру</vt:lpstr>
      <vt:lpstr>Стратегия рисования</vt:lpstr>
      <vt:lpstr>PowerPoint Presentation</vt:lpstr>
      <vt:lpstr>Требования снова изменились</vt:lpstr>
      <vt:lpstr>Compile-time стратегии</vt:lpstr>
      <vt:lpstr>Пример использования полиморфного аллокатора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75</cp:revision>
  <dcterms:created xsi:type="dcterms:W3CDTF">2016-02-02T19:36:42Z</dcterms:created>
  <dcterms:modified xsi:type="dcterms:W3CDTF">2024-09-05T20:22:24Z</dcterms:modified>
</cp:coreProperties>
</file>